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7" r:id="rId4"/>
    <p:sldId id="260" r:id="rId5"/>
    <p:sldId id="262" r:id="rId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117" d="100"/>
          <a:sy n="117" d="100"/>
        </p:scale>
        <p:origin x="-54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95730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68D697E-E7B2-A0DA-E3AF-B191397AA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6CBBC684-2233-5D75-60D1-1515AFE3C9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27B8D3A8-F7E4-6CB1-0C06-C1C118187C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E6F96FB-D5B5-0C4A-BEAA-B1E7DBC957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0581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56700" y="1917167"/>
            <a:ext cx="8248261" cy="1393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применения канакинумаба при семейной средиземноморской лихорадке</a:t>
            </a: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ru-RU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Авторы: </a:t>
            </a:r>
            <a:r>
              <a:rPr lang="en-US" sz="1400" i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Пискунова</a:t>
            </a: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С.Г., Лигостаева Е.А., Чернова М.С., Лигостаева В.В, Цыганок И.А.</a:t>
            </a:r>
            <a:r>
              <a:rPr lang="ru-RU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Авдеенко В.Ю., Лопухина М.В., Шаповалова Д.А.</a:t>
            </a:r>
          </a:p>
          <a:p>
            <a:pPr marL="0" indent="0" algn="l">
              <a:buNone/>
            </a:pPr>
            <a:endParaRPr lang="ru-RU" sz="1400" i="1" dirty="0">
              <a:solidFill>
                <a:srgbClr val="FFFFFF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buNone/>
            </a:pPr>
            <a:endParaRPr lang="ru-RU" sz="1400" i="1" dirty="0">
              <a:solidFill>
                <a:srgbClr val="FFFFFF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Marysia2005.87.11@mail.ru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7D3F40D-BFDF-BB04-BA9C-635F6F20144A}"/>
              </a:ext>
            </a:extLst>
          </p:cNvPr>
          <p:cNvSpPr txBox="1"/>
          <p:nvPr/>
        </p:nvSpPr>
        <p:spPr>
          <a:xfrm>
            <a:off x="4104861" y="211703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AA11581-7832-BC2E-D651-D84767C5FA0F}"/>
              </a:ext>
            </a:extLst>
          </p:cNvPr>
          <p:cNvSpPr txBox="1"/>
          <p:nvPr/>
        </p:nvSpPr>
        <p:spPr>
          <a:xfrm>
            <a:off x="824948" y="79513"/>
            <a:ext cx="79314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Государственное бюджетное учреждение Ростовской области «Областная детская клиническая больница»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Федеральное государственное бюджетное образовательное учреждение высшего образования "Ростовский государственный медицинский университет" Министерства здравоохранения Российской Федерации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18147E5-BD70-9C0C-41E3-6444D5CF7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94" y="36491"/>
            <a:ext cx="699053" cy="7188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D3D6A31-F60E-830E-5273-2F09AF1AA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9052" y="55718"/>
            <a:ext cx="628856" cy="6085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" y="0"/>
            <a:ext cx="4018359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64625" y="1618882"/>
            <a:ext cx="4812300" cy="15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и цель исследования
</a:t>
            </a: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средиземноморская лихорадка (ССЛ) является самым распространенным в мире моногенным аутовоспалительным заболеванием.Применение генно-инженерных биологических препаратов (ГИБП) у колхицин-резистентных пациентов с ССЛ позволяет быстрее и у большего числа пациентов достичь купирование приступов и нормализацию воспалительной лабораторной активности</a:t>
            </a:r>
            <a:endParaRPr lang="en-US" sz="2500" dirty="0"/>
          </a:p>
          <a:p>
            <a:pPr marL="0" indent="0" algn="l">
              <a:buNone/>
            </a:pPr>
            <a:endParaRPr lang="en-US" sz="25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Цель: </a:t>
            </a:r>
            <a:r>
              <a:rPr lang="ru-RU" sz="1400" dirty="0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</a:t>
            </a:r>
            <a:r>
              <a:rPr lang="en-US" sz="1400" dirty="0" err="1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ценка</a:t>
            </a:r>
            <a:r>
              <a:rPr lang="en-US" sz="1400" dirty="0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</a:t>
            </a:r>
            <a:r>
              <a:rPr lang="ru-RU" sz="1400" dirty="0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</a:t>
            </a:r>
            <a:r>
              <a:rPr lang="en-US" sz="1400" dirty="0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 </a:t>
            </a:r>
            <a:r>
              <a:rPr lang="en-US" sz="1400" dirty="0" err="1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</a:t>
            </a:r>
            <a:r>
              <a:rPr lang="ru-RU" sz="1400" dirty="0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</a:t>
            </a:r>
            <a:r>
              <a:rPr lang="en-US" sz="1400" dirty="0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канакинумаба у пациентов с резистентностью к колхицину, чтобы улучшить их качество жизни и уменьшить системные </a:t>
            </a:r>
            <a:r>
              <a:rPr lang="en-US" sz="14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симптомы</a:t>
            </a: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ru-RU" sz="1400" dirty="0">
              <a:solidFill>
                <a:srgbClr val="FFFFFF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buNone/>
            </a:pPr>
            <a:endParaRPr lang="ru-RU" sz="1400" dirty="0">
              <a:solidFill>
                <a:srgbClr val="FFFFFF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buNone/>
            </a:pPr>
            <a:r>
              <a:rPr lang="ru-RU" sz="140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Работа проведена без финансовой поддержки.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0"/>
          <p:cNvSpPr txBox="1"/>
          <p:nvPr/>
        </p:nvSpPr>
        <p:spPr>
          <a:xfrm>
            <a:off x="3771901" y="1779722"/>
            <a:ext cx="5191124" cy="15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пациента Б.К. (по национальности турчанка) в возрасте 3-х лет стали появляться эпизоды повышения температуры тела до фебрильных цифр, сопровождающиеся болями в животе, в суставах. </a:t>
            </a:r>
            <a:endParaRPr lang="ru-RU" sz="1400" dirty="0" smtClean="0">
              <a:solidFill>
                <a:srgbClr val="FFFFFF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algn="ctr"/>
            <a:r>
              <a:rPr lang="ru-RU" sz="1400" dirty="0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Учитывая </a:t>
            </a:r>
            <a:r>
              <a:rPr lang="ru-RU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данной симптоматики, по месту жительства ребенок был дважды оперирован по поводу спаечной кишечной непроходимости. </a:t>
            </a:r>
            <a:endParaRPr lang="ru-RU" sz="1400" dirty="0" smtClean="0">
              <a:solidFill>
                <a:srgbClr val="FFFFFF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algn="ctr"/>
            <a:r>
              <a:rPr lang="ru-RU" sz="1400" dirty="0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Девочка </a:t>
            </a:r>
            <a:r>
              <a:rPr lang="ru-RU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наблюдалась в педиатрическом отделении ГБУ РО «ОДКБ» с марта 2023 г. В апреле 2023 г. проведено генетическое исследование- гетерозиготная мутация c.2080A&gt;G (p.Met694Val; p.M694V). Назначена терапия колхицином. </a:t>
            </a:r>
            <a:endParaRPr lang="ru-RU" sz="1400" dirty="0" smtClean="0">
              <a:solidFill>
                <a:srgbClr val="FFFFFF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algn="ctr"/>
            <a:r>
              <a:rPr lang="ru-RU" sz="1400" dirty="0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Учитывая </a:t>
            </a:r>
            <a:r>
              <a:rPr lang="ru-RU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высокую лабораторную активность, еженедельные эпизоды лихорадки до </a:t>
            </a:r>
            <a:r>
              <a:rPr lang="ru-RU" sz="14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гектических</a:t>
            </a:r>
            <a:r>
              <a:rPr lang="ru-RU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цифр, выраженные боли в животе, артралгии, значительное снижение качества жизни и функциональной активности на фоне терапии колхицином, в сентябре 2023 г. потребовалась повторная госпитализация в педиатрическое отделение для инициации генно-инженерной биологической терапии </a:t>
            </a:r>
            <a:r>
              <a:rPr lang="ru-RU" sz="14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канакинумабом</a:t>
            </a:r>
            <a:r>
              <a:rPr lang="ru-RU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</a:t>
            </a:r>
            <a:endParaRPr lang="ru-RU" sz="1400" dirty="0" smtClean="0">
              <a:solidFill>
                <a:srgbClr val="FFFFFF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algn="ctr"/>
            <a:r>
              <a:rPr lang="ru-RU" sz="1400" dirty="0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Обращает </a:t>
            </a:r>
            <a:r>
              <a:rPr lang="ru-RU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себя внимание, что в возрасте 3-х лет отмечался дебют семейной средиземноморской лихорадки и у родных брата и сестры (родившихся из двойни), у которых также выявлена гетерозиготная мутация c.2080A&gt;G (p.Met694Val; p.M694V). </a:t>
            </a:r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endParaRPr lang="en-US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79"/>
          <a:stretch/>
        </p:blipFill>
        <p:spPr bwMode="auto">
          <a:xfrm>
            <a:off x="0" y="-2155"/>
            <a:ext cx="3286126" cy="5145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604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0079" y="2039098"/>
            <a:ext cx="4023621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двух сестер и брата в возрасте 3-х лет стали появляться эпизоды повышения температуры тела до фебрильных цифр, сопровождающиеся болями в животе, в суставах.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4572000" y="2078638"/>
            <a:ext cx="44577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r>
              <a:rPr lang="en-US" sz="14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</a:t>
            </a:r>
            <a:r>
              <a:rPr lang="ru-RU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сибса</a:t>
            </a: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с </a:t>
            </a:r>
            <a:r>
              <a:rPr lang="en-US" sz="14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мутацией</a:t>
            </a: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MEFV c.2080A&gt;G (p.Met694Val) </a:t>
            </a:r>
            <a:r>
              <a:rPr lang="en-US" sz="14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показали</a:t>
            </a: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недостаточную эффективность </a:t>
            </a:r>
            <a:r>
              <a:rPr lang="en-US" sz="1400" dirty="0" err="1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колхицин</a:t>
            </a:r>
            <a:r>
              <a:rPr lang="ru-RU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</a:t>
            </a:r>
            <a:r>
              <a:rPr lang="en-US" sz="1400" dirty="0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r>
              <a:rPr lang="ru-RU" sz="1400" dirty="0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в </a:t>
            </a:r>
            <a:r>
              <a:rPr lang="ru-RU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с чем была инициирована терапия </a:t>
            </a:r>
            <a:r>
              <a:rPr lang="ru-RU" sz="14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канакинумабом</a:t>
            </a: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00200" y="1313152"/>
            <a:ext cx="3283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Исходная клиническая картина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482682" y="1281153"/>
            <a:ext cx="342705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</a:t>
            </a: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терапии</a:t>
            </a:r>
            <a:r>
              <a:rPr lang="ru-RU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колхицином</a:t>
            </a:r>
            <a:endParaRPr lang="en-US" sz="1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2B1F3CF-D568-5A0C-A579-3A8C93FF50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13899"/>
            <a:ext cx="9115216" cy="21000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BE6BCC87-97EE-9E8A-E278-72AFC534C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xmlns="" id="{948A1096-082D-0C7C-5F19-C97CA7074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30"/>
            <a:ext cx="9144000" cy="5143500"/>
          </a:xfrm>
          <a:prstGeom prst="rect">
            <a:avLst/>
          </a:prstGeom>
        </p:spPr>
      </p:pic>
      <p:sp>
        <p:nvSpPr>
          <p:cNvPr id="4" name="Text 0">
            <a:extLst>
              <a:ext uri="{FF2B5EF4-FFF2-40B4-BE49-F238E27FC236}">
                <a16:creationId xmlns:a16="http://schemas.microsoft.com/office/drawing/2014/main" xmlns="" id="{EF282D44-FCB1-0757-A2B5-1A733740A55A}"/>
              </a:ext>
            </a:extLst>
          </p:cNvPr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endParaRPr lang="en-US" sz="1100" dirty="0"/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xmlns="" id="{639B1E28-7763-9976-9A79-F3A8473E4168}"/>
              </a:ext>
            </a:extLst>
          </p:cNvPr>
          <p:cNvSpPr txBox="1"/>
          <p:nvPr/>
        </p:nvSpPr>
        <p:spPr>
          <a:xfrm>
            <a:off x="121850" y="1538350"/>
            <a:ext cx="3813300" cy="162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Результаты. </a:t>
            </a:r>
            <a:endParaRPr lang="ru-RU" sz="1800" b="1" dirty="0">
              <a:solidFill>
                <a:srgbClr val="A6BFA5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buNone/>
            </a:pPr>
            <a:r>
              <a:rPr lang="en-US" sz="1800" b="1" dirty="0" err="1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</a:t>
            </a: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b="1" dirty="0" err="1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</a:t>
            </a:r>
            <a:r>
              <a:rPr lang="en-US" sz="1800" b="1" dirty="0" err="1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анакинумаба</a:t>
            </a:r>
            <a:r>
              <a:rPr lang="ru-RU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
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период наблюдения серьезных нежелательных эффектов на фоне проводимой терапии не отмечалось.
Дети продолжают терапию канакинумабом в дозе 2 мг/кг/введение 1 раз в 4 недели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подкожно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ru-RU" sz="14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buNone/>
            </a:pPr>
            <a:endParaRPr lang="ru-RU" sz="1400" dirty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buNone/>
            </a:pP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Лечение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канакинумабом индуцировало у детей ремиссию клинических проявлений заболевания, снижение лабораторных показателей активности.</a:t>
            </a:r>
            <a:endParaRPr lang="en-US" sz="2000" dirty="0"/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xmlns="" id="{3054BFC6-8D03-B336-E8F5-4ABBF3C57438}"/>
              </a:ext>
            </a:extLst>
          </p:cNvPr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Пискунова С.Г. и др., Исследование 2023 года по применению канакинумаба при ССЛ.</a:t>
            </a:r>
            <a:endParaRPr lang="en-US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6389" y="960931"/>
            <a:ext cx="4913312" cy="302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49555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293</Words>
  <Application>Microsoft Office PowerPoint</Application>
  <PresentationFormat>Экран (16:9)</PresentationFormat>
  <Paragraphs>30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Слайд 1</vt:lpstr>
      <vt:lpstr>Слайд 2</vt:lpstr>
      <vt:lpstr>Слайд 3</vt:lpstr>
      <vt:lpstr>Слайд 4</vt:lpstr>
      <vt:lpstr>Слайд 5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КОТ</cp:lastModifiedBy>
  <cp:revision>13</cp:revision>
  <dcterms:created xsi:type="dcterms:W3CDTF">2025-04-23T18:51:00Z</dcterms:created>
  <dcterms:modified xsi:type="dcterms:W3CDTF">2025-04-25T06:27:46Z</dcterms:modified>
</cp:coreProperties>
</file>